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Oxygen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xygen-bold.fntdata"/><Relationship Id="rId10" Type="http://schemas.openxmlformats.org/officeDocument/2006/relationships/slide" Target="slides/slide5.xml"/><Relationship Id="rId32" Type="http://schemas.openxmlformats.org/officeDocument/2006/relationships/font" Target="fonts/Oxygen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nome.gov/genetics-glossary/Deoxyribonucleic-Acid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14c9f7a4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14c9f7a4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14c9f7a4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14c9f7a4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14c9f7a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14c9f7a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14c9f7a4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14c9f7a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14c9f7a4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714c9f7a4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14c9f7a4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14c9f7a4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14c9f7a4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14c9f7a4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14c9f7a4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14c9f7a4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14c9f7a4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714c9f7a4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14c9f7a4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14c9f7a4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14c9f7a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14c9f7a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14c9f7a4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14c9f7a4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14c9f7a4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14c9f7a4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ideas about annealing: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Primers bind where they can match the template strand. Mismatches prevent tight bonding, so DNAP cannot use as an anchor.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Annealing temp is important. Lower annealing temp = more cooling = more bond formation, which can cause non-perfect matches to anneal and serve as anchors, giving you unintended products.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549ff51d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0549ff51d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forward primer is the same sequence as the top strand (which is normally what you will be provided).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reverse primer is the same as the complementary strand, but in reverse (since it needs to be 5’ -&gt; 3’), hence ‘the reverse complement’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Complement (A-&gt;T, G-&gt;C, etc.)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Reverse complement (3-&gt;5 to 5-&gt;3)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14c9f7a4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14c9f7a4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14c9f7a4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714c9f7a4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faa9a020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faa9a020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14c9f7a4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14c9f7a4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14c9f7a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14c9f7a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14c9f7a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14c9f7a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3c32110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3c32110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https://www.genome.gov/genetics-glossary/Deoxyribonucleic-Acid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3c32110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3c32110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14c9f7a4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14c9f7a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14c9f7a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14c9f7a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14c9f7a4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14c9f7a4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iQsu3Kz9NYo" TargetMode="External"/><Relationship Id="rId4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527200"/>
            <a:ext cx="91440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‘Glass Half Full or Empty’: </a:t>
            </a:r>
            <a:endParaRPr b="1" sz="3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Illuminating the Human Transcriptome</a:t>
            </a:r>
            <a:endParaRPr b="1" sz="3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Lecture 2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30" name="Google Shape;130;p22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2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32" name="Google Shape;132;p22"/>
          <p:cNvSpPr txBox="1"/>
          <p:nvPr>
            <p:ph type="ctrTitle"/>
          </p:nvPr>
        </p:nvSpPr>
        <p:spPr>
          <a:xfrm>
            <a:off x="6549275" y="182587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RNA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33" name="Google Shape;133;p22"/>
          <p:cNvCxnSpPr/>
          <p:nvPr/>
        </p:nvCxnSpPr>
        <p:spPr>
          <a:xfrm>
            <a:off x="7724825" y="166830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5285"/>
          <a:stretch/>
        </p:blipFill>
        <p:spPr>
          <a:xfrm>
            <a:off x="206775" y="2688575"/>
            <a:ext cx="8730451" cy="20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25" y="830547"/>
            <a:ext cx="1912525" cy="1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363" y="974513"/>
            <a:ext cx="1453275" cy="1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1409275" y="2728200"/>
            <a:ext cx="10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Eggs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Beef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Cheese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Bacon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Lettuce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Pickles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Tomato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Bread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Mayo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179913" y="2728200"/>
            <a:ext cx="10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Eggs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Beef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Cheese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Lettuce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Pickles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Tomato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Bread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Mayo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050000" y="2728200"/>
            <a:ext cx="10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Eggs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Beef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Cheese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Bacon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Lettuce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Pickles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Tomato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Bread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Mayo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950575" y="2728200"/>
            <a:ext cx="10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Eggs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Beef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Cheese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Lettuce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Pickles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Tomato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Bread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Mayo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475" y="826500"/>
            <a:ext cx="1786350" cy="11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9475" y="2178500"/>
            <a:ext cx="1786350" cy="133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7">
            <a:alphaModFix/>
          </a:blip>
          <a:srcRect b="16998" l="0" r="0" t="0"/>
          <a:stretch/>
        </p:blipFill>
        <p:spPr>
          <a:xfrm>
            <a:off x="6589474" y="3670675"/>
            <a:ext cx="1786350" cy="115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324375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DNA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050013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RNA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949838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Protein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0" y="22347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So… what’s next?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0" y="3053275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You are working on a NOVEL research project!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So…. what’s the research question?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0" y="3686075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Can we predict </a:t>
            </a:r>
            <a:r>
              <a:rPr b="1" lang="en" sz="29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NEW</a:t>
            </a: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transcripts (mature RNA) and prove that they exist?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638" y="373900"/>
            <a:ext cx="4122714" cy="27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Yes!!!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0" y="3346925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Predict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new transcripts (RNA)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Harvest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transcripts (as stable DNA) from cells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Amplify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your transcript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Isolate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your transcript 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Sequence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the transcript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Yes!!!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9" name="Google Shape;179;p28"/>
          <p:cNvSpPr txBox="1"/>
          <p:nvPr>
            <p:ph type="ctrTitle"/>
          </p:nvPr>
        </p:nvSpPr>
        <p:spPr>
          <a:xfrm>
            <a:off x="0" y="3346925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Predict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new transcripts (RNA)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Harvest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transcripts (as stable DNA) from cells</a:t>
            </a:r>
            <a:endParaRPr b="1" sz="2500" u="sng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rgbClr val="FFFF00"/>
                </a:solidFill>
                <a:latin typeface="Oxygen"/>
                <a:ea typeface="Oxygen"/>
                <a:cs typeface="Oxygen"/>
                <a:sym typeface="Oxygen"/>
              </a:rPr>
              <a:t>Amplify</a:t>
            </a:r>
            <a:r>
              <a:rPr b="1" lang="en" sz="2500">
                <a:solidFill>
                  <a:srgbClr val="FFFF00"/>
                </a:solidFill>
                <a:latin typeface="Oxygen"/>
                <a:ea typeface="Oxygen"/>
                <a:cs typeface="Oxygen"/>
                <a:sym typeface="Oxygen"/>
              </a:rPr>
              <a:t> your transcript</a:t>
            </a:r>
            <a:endParaRPr b="1" sz="2500">
              <a:solidFill>
                <a:srgbClr val="FFFF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Isolate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your transcript </a:t>
            </a:r>
            <a:endParaRPr b="1" sz="25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ygen"/>
              <a:buAutoNum type="arabicParenR"/>
            </a:pPr>
            <a:r>
              <a:rPr b="1" lang="en" sz="25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Sequence</a:t>
            </a:r>
            <a:r>
              <a:rPr b="1" lang="en" sz="25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the transcript</a:t>
            </a:r>
            <a:endParaRPr b="1" sz="2500" u="sng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888" y="779050"/>
            <a:ext cx="7030226" cy="31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1" name="Google Shape;191;p30"/>
          <p:cNvSpPr txBox="1"/>
          <p:nvPr>
            <p:ph type="ctrTitle"/>
          </p:nvPr>
        </p:nvSpPr>
        <p:spPr>
          <a:xfrm>
            <a:off x="0" y="137055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Where have you heard this term…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92" name="Google Shape;192;p30"/>
          <p:cNvGrpSpPr/>
          <p:nvPr/>
        </p:nvGrpSpPr>
        <p:grpSpPr>
          <a:xfrm>
            <a:off x="1243975" y="2128800"/>
            <a:ext cx="6796329" cy="2351100"/>
            <a:chOff x="1243975" y="2128800"/>
            <a:chExt cx="6796329" cy="2351100"/>
          </a:xfrm>
        </p:grpSpPr>
        <p:pic>
          <p:nvPicPr>
            <p:cNvPr id="193" name="Google Shape;19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3975" y="2128800"/>
              <a:ext cx="3524928" cy="2351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5503" y="2128800"/>
              <a:ext cx="3134801" cy="2351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21" y="1158725"/>
            <a:ext cx="4203600" cy="2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671396" y="1158725"/>
            <a:ext cx="4041600" cy="96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1"/>
          <p:cNvGrpSpPr/>
          <p:nvPr/>
        </p:nvGrpSpPr>
        <p:grpSpPr>
          <a:xfrm>
            <a:off x="4888400" y="1158714"/>
            <a:ext cx="4041600" cy="2182536"/>
            <a:chOff x="4888400" y="1158714"/>
            <a:chExt cx="4041600" cy="2182536"/>
          </a:xfrm>
        </p:grpSpPr>
        <p:pic>
          <p:nvPicPr>
            <p:cNvPr id="203" name="Google Shape;203;p31"/>
            <p:cNvPicPr preferRelativeResize="0"/>
            <p:nvPr/>
          </p:nvPicPr>
          <p:blipFill rotWithShape="1">
            <a:blip r:embed="rId4">
              <a:alphaModFix/>
            </a:blip>
            <a:srcRect b="0" l="0" r="0" t="40912"/>
            <a:stretch/>
          </p:blipFill>
          <p:spPr>
            <a:xfrm>
              <a:off x="4888400" y="1158714"/>
              <a:ext cx="4041600" cy="1343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1"/>
            <p:cNvSpPr txBox="1"/>
            <p:nvPr/>
          </p:nvSpPr>
          <p:spPr>
            <a:xfrm>
              <a:off x="5885400" y="2571750"/>
              <a:ext cx="25629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900">
                  <a:solidFill>
                    <a:schemeClr val="lt1"/>
                  </a:solidFill>
                </a:rPr>
                <a:t>DNA polymerase</a:t>
              </a:r>
              <a:endParaRPr b="1" sz="1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900">
                  <a:solidFill>
                    <a:schemeClr val="lt1"/>
                  </a:solidFill>
                </a:rPr>
                <a:t>‘the DNA builder’</a:t>
              </a:r>
              <a:endParaRPr b="1" sz="1900">
                <a:solidFill>
                  <a:schemeClr val="lt1"/>
                </a:solidFill>
              </a:endParaRPr>
            </a:p>
          </p:txBody>
        </p:sp>
      </p:grpSp>
      <p:sp>
        <p:nvSpPr>
          <p:cNvPr id="205" name="Google Shape;205;p31"/>
          <p:cNvSpPr txBox="1"/>
          <p:nvPr/>
        </p:nvSpPr>
        <p:spPr>
          <a:xfrm>
            <a:off x="590225" y="674100"/>
            <a:ext cx="547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… is inspired by DNA replication!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0" y="22347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Any questions from last class?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40912"/>
          <a:stretch/>
        </p:blipFill>
        <p:spPr>
          <a:xfrm>
            <a:off x="4397975" y="1398027"/>
            <a:ext cx="4041600" cy="134331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190800" y="1030450"/>
            <a:ext cx="3907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DNA polymerase</a:t>
            </a:r>
            <a:r>
              <a:rPr lang="en" sz="1900">
                <a:solidFill>
                  <a:schemeClr val="lt1"/>
                </a:solidFill>
              </a:rPr>
              <a:t> needs 3 things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b="1" lang="en" sz="1900">
                <a:solidFill>
                  <a:schemeClr val="lt1"/>
                </a:solidFill>
              </a:rPr>
              <a:t>Template DNA </a:t>
            </a:r>
            <a:r>
              <a:rPr lang="en" sz="1900">
                <a:solidFill>
                  <a:schemeClr val="lt1"/>
                </a:solidFill>
              </a:rPr>
              <a:t>(red)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b="1" lang="en" sz="1900">
                <a:solidFill>
                  <a:schemeClr val="lt1"/>
                </a:solidFill>
              </a:rPr>
              <a:t>Primer</a:t>
            </a:r>
            <a:r>
              <a:rPr lang="en" sz="1900">
                <a:solidFill>
                  <a:schemeClr val="lt1"/>
                </a:solidFill>
              </a:rPr>
              <a:t> (yellow) = ‘an anchor’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b="1" lang="en" sz="1900">
                <a:solidFill>
                  <a:schemeClr val="lt1"/>
                </a:solidFill>
              </a:rPr>
              <a:t>New bases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4397975" y="1867900"/>
            <a:ext cx="1914600" cy="50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7245900" y="1426550"/>
            <a:ext cx="1402200" cy="506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8641207" y="1053012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6092900" y="1070900"/>
            <a:ext cx="4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’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7" name="Google Shape;217;p32"/>
          <p:cNvCxnSpPr/>
          <p:nvPr/>
        </p:nvCxnSpPr>
        <p:spPr>
          <a:xfrm rot="10800000">
            <a:off x="6582575" y="1240475"/>
            <a:ext cx="19296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8426" l="0" r="0" t="8475"/>
          <a:stretch/>
        </p:blipFill>
        <p:spPr>
          <a:xfrm>
            <a:off x="152400" y="777600"/>
            <a:ext cx="8839199" cy="23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341513" y="1465000"/>
            <a:ext cx="215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25" name="Google Shape;225;p33"/>
          <p:cNvSpPr txBox="1"/>
          <p:nvPr/>
        </p:nvSpPr>
        <p:spPr>
          <a:xfrm>
            <a:off x="2045395" y="1896100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26" name="Google Shape;226;p33"/>
          <p:cNvSpPr txBox="1"/>
          <p:nvPr/>
        </p:nvSpPr>
        <p:spPr>
          <a:xfrm>
            <a:off x="2045395" y="1557400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27" name="Google Shape;227;p33"/>
          <p:cNvSpPr txBox="1"/>
          <p:nvPr/>
        </p:nvSpPr>
        <p:spPr>
          <a:xfrm>
            <a:off x="432720" y="1896100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28" name="Google Shape;228;p33"/>
          <p:cNvSpPr txBox="1"/>
          <p:nvPr/>
        </p:nvSpPr>
        <p:spPr>
          <a:xfrm>
            <a:off x="2555038" y="1050100"/>
            <a:ext cx="215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29" name="Google Shape;229;p33"/>
          <p:cNvSpPr txBox="1"/>
          <p:nvPr/>
        </p:nvSpPr>
        <p:spPr>
          <a:xfrm>
            <a:off x="2646245" y="1880850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30" name="Google Shape;230;p33"/>
          <p:cNvSpPr txBox="1"/>
          <p:nvPr/>
        </p:nvSpPr>
        <p:spPr>
          <a:xfrm>
            <a:off x="4230845" y="1886100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31" name="Google Shape;231;p33"/>
          <p:cNvSpPr txBox="1"/>
          <p:nvPr/>
        </p:nvSpPr>
        <p:spPr>
          <a:xfrm>
            <a:off x="4230845" y="114766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32" name="Google Shape;232;p33"/>
          <p:cNvSpPr txBox="1"/>
          <p:nvPr/>
        </p:nvSpPr>
        <p:spPr>
          <a:xfrm>
            <a:off x="6461351" y="187853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33" name="Google Shape;233;p33"/>
          <p:cNvSpPr txBox="1"/>
          <p:nvPr/>
        </p:nvSpPr>
        <p:spPr>
          <a:xfrm>
            <a:off x="6461351" y="1140094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34" name="Google Shape;234;p33"/>
          <p:cNvSpPr txBox="1"/>
          <p:nvPr/>
        </p:nvSpPr>
        <p:spPr>
          <a:xfrm>
            <a:off x="4759194" y="1046612"/>
            <a:ext cx="215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35" name="Google Shape;235;p33"/>
          <p:cNvSpPr txBox="1"/>
          <p:nvPr/>
        </p:nvSpPr>
        <p:spPr>
          <a:xfrm>
            <a:off x="4850401" y="187736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36" name="Google Shape;236;p33"/>
          <p:cNvSpPr txBox="1"/>
          <p:nvPr/>
        </p:nvSpPr>
        <p:spPr>
          <a:xfrm>
            <a:off x="8665501" y="187853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37" name="Google Shape;237;p33"/>
          <p:cNvSpPr txBox="1"/>
          <p:nvPr/>
        </p:nvSpPr>
        <p:spPr>
          <a:xfrm>
            <a:off x="8665501" y="1063894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38" name="Google Shape;238;p33"/>
          <p:cNvSpPr txBox="1"/>
          <p:nvPr/>
        </p:nvSpPr>
        <p:spPr>
          <a:xfrm>
            <a:off x="6963344" y="970412"/>
            <a:ext cx="215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39" name="Google Shape;239;p33"/>
          <p:cNvSpPr txBox="1"/>
          <p:nvPr/>
        </p:nvSpPr>
        <p:spPr>
          <a:xfrm>
            <a:off x="7054551" y="187736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40" name="Google Shape;240;p33"/>
          <p:cNvSpPr txBox="1"/>
          <p:nvPr/>
        </p:nvSpPr>
        <p:spPr>
          <a:xfrm>
            <a:off x="8665501" y="1359475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41" name="Google Shape;241;p33"/>
          <p:cNvSpPr txBox="1"/>
          <p:nvPr/>
        </p:nvSpPr>
        <p:spPr>
          <a:xfrm>
            <a:off x="7054551" y="1358306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42" name="Google Shape;242;p33"/>
          <p:cNvSpPr txBox="1"/>
          <p:nvPr/>
        </p:nvSpPr>
        <p:spPr>
          <a:xfrm>
            <a:off x="8665501" y="1597294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43" name="Google Shape;243;p33"/>
          <p:cNvSpPr txBox="1"/>
          <p:nvPr/>
        </p:nvSpPr>
        <p:spPr>
          <a:xfrm>
            <a:off x="7053375" y="1597300"/>
            <a:ext cx="1665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44" name="Google Shape;244;p33"/>
          <p:cNvSpPr txBox="1"/>
          <p:nvPr/>
        </p:nvSpPr>
        <p:spPr>
          <a:xfrm>
            <a:off x="5939076" y="1415553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45" name="Google Shape;245;p33"/>
          <p:cNvSpPr txBox="1"/>
          <p:nvPr/>
        </p:nvSpPr>
        <p:spPr>
          <a:xfrm>
            <a:off x="6449701" y="1415553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46" name="Google Shape;246;p33"/>
          <p:cNvSpPr txBox="1"/>
          <p:nvPr/>
        </p:nvSpPr>
        <p:spPr>
          <a:xfrm>
            <a:off x="5352391" y="1615072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47" name="Google Shape;247;p33"/>
          <p:cNvSpPr txBox="1"/>
          <p:nvPr/>
        </p:nvSpPr>
        <p:spPr>
          <a:xfrm>
            <a:off x="4849801" y="1629125"/>
            <a:ext cx="1242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875" y="1428565"/>
            <a:ext cx="301775" cy="22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594" y="1644150"/>
            <a:ext cx="301775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3"/>
          <p:cNvGrpSpPr/>
          <p:nvPr/>
        </p:nvGrpSpPr>
        <p:grpSpPr>
          <a:xfrm>
            <a:off x="1617975" y="838801"/>
            <a:ext cx="2804375" cy="2238000"/>
            <a:chOff x="1617975" y="840050"/>
            <a:chExt cx="2804375" cy="2238000"/>
          </a:xfrm>
        </p:grpSpPr>
        <p:sp>
          <p:nvSpPr>
            <p:cNvPr id="251" name="Google Shape;251;p33"/>
            <p:cNvSpPr/>
            <p:nvPr/>
          </p:nvSpPr>
          <p:spPr>
            <a:xfrm>
              <a:off x="2189750" y="840050"/>
              <a:ext cx="2232600" cy="147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617975" y="2317250"/>
              <a:ext cx="1635900" cy="76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3"/>
          <p:cNvSpPr txBox="1"/>
          <p:nvPr/>
        </p:nvSpPr>
        <p:spPr>
          <a:xfrm>
            <a:off x="4831121" y="1415550"/>
            <a:ext cx="10233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4" name="Google Shape;254;p33"/>
          <p:cNvSpPr txBox="1"/>
          <p:nvPr/>
        </p:nvSpPr>
        <p:spPr>
          <a:xfrm>
            <a:off x="5661225" y="1653821"/>
            <a:ext cx="8820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5" name="Google Shape;255;p33"/>
          <p:cNvSpPr txBox="1"/>
          <p:nvPr/>
        </p:nvSpPr>
        <p:spPr>
          <a:xfrm>
            <a:off x="4763378" y="1342275"/>
            <a:ext cx="12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</a:t>
            </a:r>
            <a:r>
              <a:rPr lang="en"/>
              <a:t>-&gt;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5661225" y="1520350"/>
            <a:ext cx="12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&lt;- </a:t>
            </a:r>
            <a:r>
              <a:rPr lang="en"/>
              <a:t>reverse</a:t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2360450" y="3268212"/>
            <a:ext cx="4692932" cy="1688326"/>
            <a:chOff x="2360450" y="3268212"/>
            <a:chExt cx="4692932" cy="1688326"/>
          </a:xfrm>
        </p:grpSpPr>
        <p:pic>
          <p:nvPicPr>
            <p:cNvPr id="258" name="Google Shape;258;p33"/>
            <p:cNvPicPr preferRelativeResize="0"/>
            <p:nvPr/>
          </p:nvPicPr>
          <p:blipFill rotWithShape="1">
            <a:blip r:embed="rId6">
              <a:alphaModFix/>
            </a:blip>
            <a:srcRect b="0" l="0" r="0" t="40912"/>
            <a:stretch/>
          </p:blipFill>
          <p:spPr>
            <a:xfrm>
              <a:off x="2360450" y="3613227"/>
              <a:ext cx="4041600" cy="1343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3"/>
            <p:cNvSpPr/>
            <p:nvPr/>
          </p:nvSpPr>
          <p:spPr>
            <a:xfrm>
              <a:off x="2360450" y="4083100"/>
              <a:ext cx="1914600" cy="506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208375" y="3641750"/>
              <a:ext cx="1402200" cy="506100"/>
            </a:xfrm>
            <a:prstGeom prst="rect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 txBox="1"/>
            <p:nvPr/>
          </p:nvSpPr>
          <p:spPr>
            <a:xfrm>
              <a:off x="6603682" y="3268212"/>
              <a:ext cx="44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5’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33"/>
            <p:cNvSpPr txBox="1"/>
            <p:nvPr/>
          </p:nvSpPr>
          <p:spPr>
            <a:xfrm>
              <a:off x="4055375" y="3286100"/>
              <a:ext cx="44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3’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263" name="Google Shape;263;p33"/>
            <p:cNvCxnSpPr/>
            <p:nvPr/>
          </p:nvCxnSpPr>
          <p:spPr>
            <a:xfrm rot="10800000">
              <a:off x="4545050" y="3455675"/>
              <a:ext cx="1929600" cy="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4" name="Google Shape;264;p33"/>
          <p:cNvGrpSpPr/>
          <p:nvPr/>
        </p:nvGrpSpPr>
        <p:grpSpPr>
          <a:xfrm>
            <a:off x="6209950" y="838801"/>
            <a:ext cx="2692525" cy="2238000"/>
            <a:chOff x="6209950" y="840050"/>
            <a:chExt cx="2692525" cy="2238000"/>
          </a:xfrm>
        </p:grpSpPr>
        <p:sp>
          <p:nvSpPr>
            <p:cNvPr id="265" name="Google Shape;265;p33"/>
            <p:cNvSpPr/>
            <p:nvPr/>
          </p:nvSpPr>
          <p:spPr>
            <a:xfrm>
              <a:off x="6594875" y="840050"/>
              <a:ext cx="2307600" cy="147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6209950" y="2317250"/>
              <a:ext cx="1635900" cy="76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3"/>
          <p:cNvGrpSpPr/>
          <p:nvPr/>
        </p:nvGrpSpPr>
        <p:grpSpPr>
          <a:xfrm>
            <a:off x="3658075" y="835063"/>
            <a:ext cx="2922350" cy="2238000"/>
            <a:chOff x="3672575" y="840050"/>
            <a:chExt cx="2922350" cy="2238000"/>
          </a:xfrm>
        </p:grpSpPr>
        <p:sp>
          <p:nvSpPr>
            <p:cNvPr id="268" name="Google Shape;268;p33"/>
            <p:cNvSpPr/>
            <p:nvPr/>
          </p:nvSpPr>
          <p:spPr>
            <a:xfrm>
              <a:off x="4422325" y="840050"/>
              <a:ext cx="2172600" cy="147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3672575" y="2317250"/>
              <a:ext cx="1635900" cy="76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35222" l="2140" r="27218" t="16381"/>
          <a:stretch/>
        </p:blipFill>
        <p:spPr>
          <a:xfrm>
            <a:off x="569782" y="1108975"/>
            <a:ext cx="7946986" cy="1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569766" y="1705157"/>
            <a:ext cx="274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77" name="Google Shape;277;p34"/>
          <p:cNvSpPr txBox="1"/>
          <p:nvPr/>
        </p:nvSpPr>
        <p:spPr>
          <a:xfrm>
            <a:off x="2738356" y="2253834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78" name="Google Shape;278;p34"/>
          <p:cNvSpPr txBox="1"/>
          <p:nvPr/>
        </p:nvSpPr>
        <p:spPr>
          <a:xfrm>
            <a:off x="2738356" y="1822758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79" name="Google Shape;279;p34"/>
          <p:cNvSpPr txBox="1"/>
          <p:nvPr/>
        </p:nvSpPr>
        <p:spPr>
          <a:xfrm>
            <a:off x="685848" y="2253834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0" name="Google Shape;280;p34"/>
          <p:cNvSpPr txBox="1"/>
          <p:nvPr/>
        </p:nvSpPr>
        <p:spPr>
          <a:xfrm>
            <a:off x="3386997" y="1177098"/>
            <a:ext cx="274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81" name="Google Shape;281;p34"/>
          <p:cNvSpPr txBox="1"/>
          <p:nvPr/>
        </p:nvSpPr>
        <p:spPr>
          <a:xfrm>
            <a:off x="3503079" y="2234425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2" name="Google Shape;282;p34"/>
          <p:cNvSpPr txBox="1"/>
          <p:nvPr/>
        </p:nvSpPr>
        <p:spPr>
          <a:xfrm>
            <a:off x="5519855" y="2241107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83" name="Google Shape;283;p34"/>
          <p:cNvSpPr txBox="1"/>
          <p:nvPr/>
        </p:nvSpPr>
        <p:spPr>
          <a:xfrm>
            <a:off x="5519855" y="1301269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4" name="Google Shape;284;p34"/>
          <p:cNvSpPr txBox="1"/>
          <p:nvPr/>
        </p:nvSpPr>
        <p:spPr>
          <a:xfrm>
            <a:off x="8358698" y="2231474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85" name="Google Shape;285;p34"/>
          <p:cNvSpPr txBox="1"/>
          <p:nvPr/>
        </p:nvSpPr>
        <p:spPr>
          <a:xfrm>
            <a:off x="8358698" y="1291637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6" name="Google Shape;286;p34"/>
          <p:cNvSpPr txBox="1"/>
          <p:nvPr/>
        </p:nvSpPr>
        <p:spPr>
          <a:xfrm>
            <a:off x="6192303" y="1172659"/>
            <a:ext cx="274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87" name="Google Shape;287;p34"/>
          <p:cNvSpPr txBox="1"/>
          <p:nvPr/>
        </p:nvSpPr>
        <p:spPr>
          <a:xfrm>
            <a:off x="6308386" y="2229986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8" name="Google Shape;288;p34"/>
          <p:cNvSpPr txBox="1"/>
          <p:nvPr/>
        </p:nvSpPr>
        <p:spPr>
          <a:xfrm>
            <a:off x="7771557" y="1660969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89" name="Google Shape;289;p34"/>
          <p:cNvSpPr txBox="1"/>
          <p:nvPr/>
        </p:nvSpPr>
        <p:spPr>
          <a:xfrm>
            <a:off x="8343871" y="1642224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sp>
        <p:nvSpPr>
          <p:cNvPr id="290" name="Google Shape;290;p34"/>
          <p:cNvSpPr txBox="1"/>
          <p:nvPr/>
        </p:nvSpPr>
        <p:spPr>
          <a:xfrm>
            <a:off x="6947286" y="1896159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</p:txBody>
      </p:sp>
      <p:sp>
        <p:nvSpPr>
          <p:cNvPr id="291" name="Google Shape;291;p34"/>
          <p:cNvSpPr txBox="1"/>
          <p:nvPr/>
        </p:nvSpPr>
        <p:spPr>
          <a:xfrm>
            <a:off x="6307622" y="1914045"/>
            <a:ext cx="1581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814" y="1933168"/>
            <a:ext cx="384079" cy="2752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6283847" y="1642220"/>
            <a:ext cx="1302300" cy="2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34"/>
          <p:cNvSpPr txBox="1"/>
          <p:nvPr/>
        </p:nvSpPr>
        <p:spPr>
          <a:xfrm>
            <a:off x="7340350" y="1899275"/>
            <a:ext cx="11226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95" name="Google Shape;295;p34"/>
          <p:cNvSpPr txBox="1"/>
          <p:nvPr/>
        </p:nvSpPr>
        <p:spPr>
          <a:xfrm>
            <a:off x="6283859" y="1661776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</a:t>
            </a:r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7749563" y="1799637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6550456" y="1172656"/>
            <a:ext cx="17001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GG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>
                <a:solidFill>
                  <a:schemeClr val="accent1"/>
                </a:solidFill>
              </a:rPr>
              <a:t>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6559825" y="2491075"/>
            <a:ext cx="17001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A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rgbClr val="BF9000"/>
                </a:solidFill>
              </a:rPr>
              <a:t>C C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FF0000"/>
                </a:solidFill>
              </a:rPr>
              <a:t>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9" name="Google Shape;299;p34"/>
          <p:cNvSpPr txBox="1"/>
          <p:nvPr>
            <p:ph type="ctrTitle"/>
          </p:nvPr>
        </p:nvSpPr>
        <p:spPr>
          <a:xfrm>
            <a:off x="467975" y="3467500"/>
            <a:ext cx="6753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What’s the sequence of the 2-base forward primer?</a:t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What’s the sequence of the 2-base reverse primer?</a:t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0" name="Google Shape;300;p34"/>
          <p:cNvSpPr txBox="1"/>
          <p:nvPr>
            <p:ph type="ctrTitle"/>
          </p:nvPr>
        </p:nvSpPr>
        <p:spPr>
          <a:xfrm>
            <a:off x="114925" y="44354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Answer by writing it in the 5’ -&gt; 3’ orientation.</a:t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936418" y="1673544"/>
            <a:ext cx="17001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GG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>
                <a:solidFill>
                  <a:schemeClr val="accent1"/>
                </a:solidFill>
              </a:rPr>
              <a:t>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945775" y="2534775"/>
            <a:ext cx="17001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/>
              <a:t> </a:t>
            </a:r>
            <a:r>
              <a:rPr lang="en">
                <a:solidFill>
                  <a:srgbClr val="BF9000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A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rgbClr val="BF9000"/>
                </a:solidFill>
              </a:rPr>
              <a:t>C C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FF0000"/>
                </a:solidFill>
              </a:rPr>
              <a:t>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3" name="Google Shape;303;p34"/>
          <p:cNvSpPr txBox="1"/>
          <p:nvPr>
            <p:ph type="ctrTitle"/>
          </p:nvPr>
        </p:nvSpPr>
        <p:spPr>
          <a:xfrm>
            <a:off x="6908350" y="2973125"/>
            <a:ext cx="2007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5’-</a:t>
            </a:r>
            <a:r>
              <a:rPr b="1" lang="en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A</a:t>
            </a:r>
            <a:r>
              <a:rPr b="1" lang="en" sz="2100">
                <a:solidFill>
                  <a:srgbClr val="00FF00"/>
                </a:solidFill>
                <a:latin typeface="Oxygen"/>
                <a:ea typeface="Oxygen"/>
                <a:cs typeface="Oxygen"/>
                <a:sym typeface="Oxygen"/>
              </a:rPr>
              <a:t>G</a:t>
            </a: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-3’</a:t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same as top strand</a:t>
            </a:r>
            <a:endParaRPr b="1"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4" name="Google Shape;304;p34"/>
          <p:cNvSpPr txBox="1"/>
          <p:nvPr>
            <p:ph type="ctrTitle"/>
          </p:nvPr>
        </p:nvSpPr>
        <p:spPr>
          <a:xfrm>
            <a:off x="6908348" y="3875825"/>
            <a:ext cx="2007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5’-</a:t>
            </a:r>
            <a:r>
              <a:rPr b="1" lang="en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A</a:t>
            </a:r>
            <a:r>
              <a:rPr b="1" lang="en" sz="2100">
                <a:solidFill>
                  <a:srgbClr val="00FF00"/>
                </a:solidFill>
                <a:latin typeface="Oxygen"/>
                <a:ea typeface="Oxygen"/>
                <a:cs typeface="Oxygen"/>
                <a:sym typeface="Oxygen"/>
              </a:rPr>
              <a:t>G</a:t>
            </a:r>
            <a:r>
              <a:rPr b="1" lang="en" sz="2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-3’</a:t>
            </a:r>
            <a:endParaRPr b="1" sz="21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‘reverse complement’ of top strand 5’-</a:t>
            </a:r>
            <a:r>
              <a:rPr b="1" lang="en" sz="1200">
                <a:solidFill>
                  <a:srgbClr val="BF9000"/>
                </a:solidFill>
                <a:latin typeface="Oxygen"/>
                <a:ea typeface="Oxygen"/>
                <a:cs typeface="Oxygen"/>
                <a:sym typeface="Oxygen"/>
              </a:rPr>
              <a:t>C</a:t>
            </a:r>
            <a:r>
              <a:rPr b="1" lang="en" sz="1200">
                <a:solidFill>
                  <a:srgbClr val="00FFFF"/>
                </a:solidFill>
                <a:latin typeface="Oxygen"/>
                <a:ea typeface="Oxygen"/>
                <a:cs typeface="Oxygen"/>
                <a:sym typeface="Oxygen"/>
              </a:rPr>
              <a:t>T</a:t>
            </a:r>
            <a:r>
              <a:rPr b="1" lang="en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-3’</a:t>
            </a:r>
            <a:endParaRPr b="1"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6281369" y="1155850"/>
            <a:ext cx="637200" cy="104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7817075" y="1177288"/>
            <a:ext cx="583200" cy="810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798" y="1494618"/>
            <a:ext cx="256432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396" y="2168544"/>
            <a:ext cx="323100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300" y="2074995"/>
            <a:ext cx="125350" cy="29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9814" y="1486130"/>
            <a:ext cx="25642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7115" y="2157888"/>
            <a:ext cx="323100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0777" y="1644858"/>
            <a:ext cx="323100" cy="2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5">
            <a:alphaModFix/>
          </a:blip>
          <a:srcRect b="19704" l="0" r="0" t="0"/>
          <a:stretch/>
        </p:blipFill>
        <p:spPr>
          <a:xfrm>
            <a:off x="2382870" y="2061976"/>
            <a:ext cx="256425" cy="1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6">
            <a:alphaModFix/>
          </a:blip>
          <a:srcRect b="-8" l="0" r="0" t="19712"/>
          <a:stretch/>
        </p:blipFill>
        <p:spPr>
          <a:xfrm>
            <a:off x="2346877" y="2225175"/>
            <a:ext cx="301175" cy="1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Polymerase chain reaction (PCR)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descr="PCR technique (Polymerase Chain Reaction),  Animation.&#10;It is a technique used to make multiple copies of a DNA segment of interest, generating a large amount of copies from a small initial simple.&#10;Amplification of DNA segments makes possible the detection of pathogenic virus or bacteria, identification of individuals (DNA fingerprinting), and several scientific research involving DNA manipulation. &#10;Spanish version:  http://youtu.be/TalHTjA5gKU&#10;&#10;This video has been produced in the Institute of General Organic Chemistry of the CSIC (IQOG-CSIC), Spain, by Guillermo Corrales, as part of its task for promoting Science Communication and may be freely used for educational and science popularization purposes.&#10;Canal Divulgación. Divulgación científica.&#10;Instituto de Química Orgánica General (QOG) CSIC&#10;Madrid, Spain&#10;http://www.youtube.com/user/CanalDivulgacion" id="320" name="Google Shape;320;p35" title="PCR - Polymerase Chain Reaction (IQOG-CSIC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67410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ctrTitle"/>
          </p:nvPr>
        </p:nvSpPr>
        <p:spPr>
          <a:xfrm>
            <a:off x="0" y="22347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Worksheet Time!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ctrTitle"/>
          </p:nvPr>
        </p:nvSpPr>
        <p:spPr>
          <a:xfrm>
            <a:off x="0" y="22347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Time to select some transcripts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&amp; design some primers!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After designing primers go to…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885925" y="806850"/>
            <a:ext cx="767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https://www.bioinformatics.org/sms2/pcr_primer_stats.html</a:t>
            </a:r>
            <a:endParaRPr b="1" sz="20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850"/>
            <a:ext cx="8839199" cy="262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0" y="223470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Worksheet Answers!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(from last class)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0" y="3041525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Let’s review some big themes!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xygen"/>
              <a:buAutoNum type="arabicParenR"/>
            </a:pPr>
            <a:r>
              <a:rPr b="1" lang="en" sz="23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Central dogma of biology</a:t>
            </a:r>
            <a:endParaRPr b="1" sz="23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xygen"/>
              <a:buAutoNum type="arabicParenR"/>
            </a:pPr>
            <a:r>
              <a:rPr b="1" lang="en" sz="23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DNA has two strands that pair with each other</a:t>
            </a:r>
            <a:endParaRPr b="1" sz="23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xygen"/>
              <a:buAutoNum type="arabicParenR"/>
            </a:pPr>
            <a:r>
              <a:rPr b="1" lang="en" sz="23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3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World of Biology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6132" l="5805" r="6096" t="6759"/>
          <a:stretch/>
        </p:blipFill>
        <p:spPr>
          <a:xfrm>
            <a:off x="369000" y="674100"/>
            <a:ext cx="4279200" cy="423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 rotWithShape="1">
          <a:blip r:embed="rId4">
            <a:alphaModFix/>
          </a:blip>
          <a:srcRect b="1982" l="6653" r="6033" t="2725"/>
          <a:stretch/>
        </p:blipFill>
        <p:spPr>
          <a:xfrm>
            <a:off x="553535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ctrTitle"/>
          </p:nvPr>
        </p:nvSpPr>
        <p:spPr>
          <a:xfrm>
            <a:off x="570985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Central Dogma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5" name="Google Shape;85;p18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8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7" name="Google Shape;87;p18"/>
          <p:cNvSpPr txBox="1"/>
          <p:nvPr>
            <p:ph type="ctrTitle"/>
          </p:nvPr>
        </p:nvSpPr>
        <p:spPr>
          <a:xfrm>
            <a:off x="6549275" y="182587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RNA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8" name="Google Shape;88;p18"/>
          <p:cNvCxnSpPr/>
          <p:nvPr/>
        </p:nvCxnSpPr>
        <p:spPr>
          <a:xfrm rot="10800000">
            <a:off x="2826125" y="3340225"/>
            <a:ext cx="1469700" cy="74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>
            <p:ph type="ctrTitle"/>
          </p:nvPr>
        </p:nvSpPr>
        <p:spPr>
          <a:xfrm>
            <a:off x="4172650" y="3250775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Cytoplasm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90" name="Google Shape;90;p18"/>
          <p:cNvCxnSpPr/>
          <p:nvPr/>
        </p:nvCxnSpPr>
        <p:spPr>
          <a:xfrm>
            <a:off x="7724825" y="166830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8"/>
          <p:cNvCxnSpPr/>
          <p:nvPr/>
        </p:nvCxnSpPr>
        <p:spPr>
          <a:xfrm>
            <a:off x="7724825" y="243315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8"/>
          <p:cNvSpPr txBox="1"/>
          <p:nvPr>
            <p:ph type="ctrTitle"/>
          </p:nvPr>
        </p:nvSpPr>
        <p:spPr>
          <a:xfrm>
            <a:off x="6549275" y="258422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Protein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93" name="Google Shape;93;p18"/>
          <p:cNvCxnSpPr/>
          <p:nvPr/>
        </p:nvCxnSpPr>
        <p:spPr>
          <a:xfrm flipH="1">
            <a:off x="5671550" y="2222775"/>
            <a:ext cx="1589700" cy="159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>
            <a:stCxn id="92" idx="2"/>
          </p:cNvCxnSpPr>
          <p:nvPr/>
        </p:nvCxnSpPr>
        <p:spPr>
          <a:xfrm flipH="1">
            <a:off x="6368225" y="3258325"/>
            <a:ext cx="1356600" cy="83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Central Dogma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38" y="842325"/>
            <a:ext cx="6318325" cy="3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Central Dogma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25" y="830547"/>
            <a:ext cx="1912525" cy="1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363" y="974513"/>
            <a:ext cx="1453275" cy="1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719" y="1006438"/>
            <a:ext cx="1700251" cy="13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409275" y="2728200"/>
            <a:ext cx="10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Eggs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Beef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Cheese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Bacon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Lettuce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Pickles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Tomato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Bread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Mayo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324375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DNA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050013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</a:t>
            </a:r>
            <a:r>
              <a:rPr b="1" lang="en">
                <a:solidFill>
                  <a:schemeClr val="lt1"/>
                </a:solidFill>
              </a:rPr>
              <a:t>NA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949838" y="4981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Protein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DNA has two strands that base pair with each other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74" y="1548850"/>
            <a:ext cx="5112150" cy="12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619550" y="3127650"/>
            <a:ext cx="59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NOTICE: The 5’ end of one strand pairs with the 3’ end of the other!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20" name="Google Shape;120;p21"/>
          <p:cNvGrpSpPr/>
          <p:nvPr/>
        </p:nvGrpSpPr>
        <p:grpSpPr>
          <a:xfrm>
            <a:off x="2197050" y="1323225"/>
            <a:ext cx="4749900" cy="1786950"/>
            <a:chOff x="2197050" y="1323225"/>
            <a:chExt cx="4749900" cy="1786950"/>
          </a:xfrm>
        </p:grpSpPr>
        <p:cxnSp>
          <p:nvCxnSpPr>
            <p:cNvPr id="121" name="Google Shape;121;p21"/>
            <p:cNvCxnSpPr/>
            <p:nvPr/>
          </p:nvCxnSpPr>
          <p:spPr>
            <a:xfrm>
              <a:off x="2197050" y="1323225"/>
              <a:ext cx="4749900" cy="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" name="Google Shape;122;p21"/>
            <p:cNvCxnSpPr/>
            <p:nvPr/>
          </p:nvCxnSpPr>
          <p:spPr>
            <a:xfrm rot="10800000">
              <a:off x="2197050" y="3110175"/>
              <a:ext cx="4749900" cy="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